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B4F72"/>
                </a:solidFill>
                <a:latin typeface="Arial"/>
              </a:defRPr>
            </a:pPr>
            <a:r>
              <a:rPr sz="1200" b="0" i="0" u="none" strike="noStrike">
                <a:solidFill>
                  <a:srgbClr val="1B4F72"/>
                </a:solidFill>
                <a:latin typeface="Arial"/>
              </a:rPr>
              <a:t>Plánovaný počet rodin (v tisících)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rodin (tisíce)</c:v>
                </c:pt>
              </c:strCache>
            </c:strRef>
          </c:tx>
          <c:spPr>
            <a:solidFill>
              <a:srgbClr val="2E86C1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1B4F72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Rok 1</c:v>
                  </c:pt>
                  <c:pt idx="1">
                    <c:v>Rok 2</c:v>
                  </c:pt>
                  <c:pt idx="2">
                    <c:v>Rok 3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1B4F72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F8C8D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F8C8D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2F3F4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B4F72"/>
                </a:solidFill>
                <a:latin typeface="Arial"/>
              </a:defRPr>
            </a:pPr>
            <a:r>
              <a:rPr sz="1200" b="0" i="0" u="none" strike="noStrike">
                <a:solidFill>
                  <a:srgbClr val="1B4F72"/>
                </a:solidFill>
                <a:latin typeface="Arial"/>
              </a:rPr>
              <a:t>Největší problémy v domácnosti (36 respondentů)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respondentů</c:v>
                </c:pt>
              </c:strCache>
            </c:strRef>
          </c:tx>
          <c:spPr>
            <a:solidFill>
              <a:srgbClr val="2E86C1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1B4F72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Nákupy
a plánování</c:v>
                  </c:pt>
                  <c:pt idx="1">
                    <c:v>Zapomínání</c:v>
                  </c:pt>
                  <c:pt idx="2">
                    <c:v>Školní
povinnosti</c:v>
                  </c:pt>
                  <c:pt idx="3">
                    <c:v>Lékařské
prohlídky</c:v>
                  </c:pt>
                  <c:pt idx="4">
                    <c:v>Přehled
o povinnostech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61.1</c:v>
                </c:pt>
                <c:pt idx="1">
                  <c:v>27.8</c:v>
                </c:pt>
                <c:pt idx="2">
                  <c:v>19.4</c:v>
                </c:pt>
                <c:pt idx="3">
                  <c:v>19.4</c:v>
                </c:pt>
                <c:pt idx="4">
                  <c:v>13.9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1B4F72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F8C8D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F8C8D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2F3F4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chart" Target="/ppt/charts/chart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4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0" y="-1371600"/>
            <a:ext cx="4572000" cy="4572000"/>
          </a:xfrm>
          <a:prstGeom prst="ellipse">
            <a:avLst/>
          </a:prstGeom>
          <a:solidFill>
            <a:srgbClr val="2E86C1">
              <a:alpha val="25000"/>
            </a:srgbClr>
          </a:solidFill>
          <a:ln w="12700">
            <a:solidFill>
              <a:srgbClr val="2E86C1">
                <a:alpha val="25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914400" y="3200400"/>
            <a:ext cx="3200400" cy="3200400"/>
          </a:xfrm>
          <a:prstGeom prst="ellipse">
            <a:avLst/>
          </a:prstGeom>
          <a:solidFill>
            <a:srgbClr val="F39C12">
              <a:alpha val="20000"/>
            </a:srgbClr>
          </a:solidFill>
          <a:ln w="12700">
            <a:solidFill>
              <a:srgbClr val="F39C12">
                <a:alpha val="20000"/>
              </a:srgbClr>
            </a:solidFill>
            <a:prstDash val="solid"/>
          </a:ln>
        </p:spPr>
      </p:sp>
      <p:pic>
        <p:nvPicPr>
          <p:cNvPr id="4" name="Image 0" descr="/home/claude/logo_famnio_transparen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502920"/>
            <a:ext cx="3200400" cy="9144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14400" y="1828800"/>
            <a:ext cx="6400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400" b="1" dirty="0">
                <a:solidFill>
                  <a:srgbClr val="FFFFFF"/>
                </a:solidFill>
              </a:rPr>
              <a:t>Jeden ekosystém.</a:t>
            </a:r>
            <a:endParaRPr lang="en-US" sz="4400" dirty="0"/>
          </a:p>
          <a:p>
            <a:pPr algn="l" indent="0" marL="0">
              <a:buNone/>
            </a:pPr>
            <a:r>
              <a:rPr lang="en-US" sz="4400" b="1" dirty="0">
                <a:solidFill>
                  <a:srgbClr val="FFFFFF"/>
                </a:solidFill>
              </a:rPr>
              <a:t>Celá rodina.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914400" y="347472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A9CCE3"/>
                </a:solidFill>
              </a:rPr>
              <a:t>Mobilní aplikace pro každodenní rodinný provoz –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A9CCE3"/>
                </a:solidFill>
              </a:rPr>
              <a:t>úkoly, jídelníček, plánování a zdraví na jednom místě.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914400" y="452628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A9CCE3"/>
                </a:solidFill>
              </a:rPr>
              <a:t>Michal Machálek  |  Zakladatel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914400" y="4754880"/>
            <a:ext cx="2011680" cy="256032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14400" y="4754880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Pitch Deck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4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Roadmapa &amp; Investice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39C12"/>
                </a:solidFill>
              </a:rPr>
              <a:t>MVP za 3–6 měsíců • Cíl: 4 000 000 Kč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371600"/>
            <a:ext cx="2651760" cy="365760"/>
          </a:xfrm>
          <a:prstGeom prst="rect">
            <a:avLst/>
          </a:prstGeom>
          <a:solidFill>
            <a:srgbClr val="2E86C1"/>
          </a:solidFill>
          <a:ln w="12700">
            <a:solidFill>
              <a:srgbClr val="2E86C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57200" y="1371600"/>
            <a:ext cx="2651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Měsíc 1–2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1737360"/>
            <a:ext cx="2651760" cy="502920"/>
          </a:xfrm>
          <a:prstGeom prst="rect">
            <a:avLst/>
          </a:prstGeom>
          <a:solidFill>
            <a:srgbClr val="1A3A5C"/>
          </a:solidFill>
          <a:ln w="12700">
            <a:solidFill>
              <a:srgbClr val="2E5F8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37360"/>
            <a:ext cx="2651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Design &amp; vývoj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3337560" y="1371600"/>
            <a:ext cx="2651760" cy="36576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337560" y="1371600"/>
            <a:ext cx="2651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Měsíc 3–4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337560" y="1737360"/>
            <a:ext cx="2651760" cy="502920"/>
          </a:xfrm>
          <a:prstGeom prst="rect">
            <a:avLst/>
          </a:prstGeom>
          <a:solidFill>
            <a:srgbClr val="1A3A5C"/>
          </a:solidFill>
          <a:ln w="12700">
            <a:solidFill>
              <a:srgbClr val="2E5F8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337560" y="1737360"/>
            <a:ext cx="2651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Beta testování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217920" y="1371600"/>
            <a:ext cx="2651760" cy="365760"/>
          </a:xfrm>
          <a:prstGeom prst="rect">
            <a:avLst/>
          </a:prstGeom>
          <a:solidFill>
            <a:srgbClr val="1E8449"/>
          </a:solidFill>
          <a:ln w="12700">
            <a:solidFill>
              <a:srgbClr val="1E844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217920" y="1371600"/>
            <a:ext cx="2651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Měsíc 5–6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217920" y="1737360"/>
            <a:ext cx="2651760" cy="502920"/>
          </a:xfrm>
          <a:prstGeom prst="rect">
            <a:avLst/>
          </a:prstGeom>
          <a:solidFill>
            <a:srgbClr val="1A3A5C"/>
          </a:solidFill>
          <a:ln w="12700">
            <a:solidFill>
              <a:srgbClr val="2E5F8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17920" y="1737360"/>
            <a:ext cx="2651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Launch &amp; marketing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57200" y="24231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39C12"/>
                </a:solidFill>
              </a:rPr>
              <a:t>Rozpočet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57200" y="2834640"/>
            <a:ext cx="4572000" cy="320040"/>
          </a:xfrm>
          <a:prstGeom prst="rect">
            <a:avLst/>
          </a:prstGeom>
          <a:solidFill>
            <a:srgbClr val="1E3F5A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48640" y="283464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Vývoj aplikace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474720" y="2834640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F39C12"/>
                </a:solidFill>
              </a:rPr>
              <a:t>1 500 000 Kč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182112"/>
            <a:ext cx="4572000" cy="320040"/>
          </a:xfrm>
          <a:prstGeom prst="rect">
            <a:avLst/>
          </a:prstGeom>
          <a:solidFill>
            <a:srgbClr val="183350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8640" y="318211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UX/UI design &amp; testování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474720" y="3182112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F39C12"/>
                </a:solidFill>
              </a:rPr>
              <a:t>500 000 Kč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57200" y="3529584"/>
            <a:ext cx="4572000" cy="320040"/>
          </a:xfrm>
          <a:prstGeom prst="rect">
            <a:avLst/>
          </a:prstGeom>
          <a:solidFill>
            <a:srgbClr val="1E3F5A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48640" y="3529584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Právní služby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474720" y="3529584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F39C12"/>
                </a:solidFill>
              </a:rPr>
              <a:t>300 000 Kč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457200" y="3877056"/>
            <a:ext cx="4572000" cy="320040"/>
          </a:xfrm>
          <a:prstGeom prst="rect">
            <a:avLst/>
          </a:prstGeom>
          <a:solidFill>
            <a:srgbClr val="183350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48640" y="3877056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Marketing &amp; uvedení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474720" y="3877056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F39C12"/>
                </a:solidFill>
              </a:rPr>
              <a:t>700 000 Kč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57200" y="4224528"/>
            <a:ext cx="4572000" cy="320040"/>
          </a:xfrm>
          <a:prstGeom prst="rect">
            <a:avLst/>
          </a:prstGeom>
          <a:solidFill>
            <a:srgbClr val="1A3A5C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48640" y="4224528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Rezervy &amp; provoz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3474720" y="4224528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F39C12"/>
                </a:solidFill>
              </a:rPr>
              <a:t>1 000 000 Kč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57200" y="4160520"/>
            <a:ext cx="8229600" cy="320040"/>
          </a:xfrm>
          <a:prstGeom prst="rect">
            <a:avLst/>
          </a:prstGeom>
          <a:solidFill>
            <a:srgbClr val="1A3A5C"/>
          </a:solidFill>
          <a:ln w="12700">
            <a:solidFill>
              <a:srgbClr val="2E5F8A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57200" y="41605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🚀  Dlouhodobá vize: integrace Rohlík &amp; Košík  •  Expanze SK / PL  •  Dětské herny &amp; ubytování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457200" y="4572000"/>
            <a:ext cx="4572000" cy="384048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48640" y="457200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CELKEM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2834640" y="4572000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4 000 000 Kč</a:t>
            </a:r>
            <a:endParaRPr lang="en-US" sz="1300" dirty="0"/>
          </a:p>
        </p:txBody>
      </p:sp>
      <p:sp>
        <p:nvSpPr>
          <p:cNvPr id="37" name="Shape 35"/>
          <p:cNvSpPr/>
          <p:nvPr/>
        </p:nvSpPr>
        <p:spPr>
          <a:xfrm>
            <a:off x="5212080" y="2423160"/>
            <a:ext cx="3474720" cy="2560320"/>
          </a:xfrm>
          <a:prstGeom prst="rect">
            <a:avLst/>
          </a:prstGeom>
          <a:solidFill>
            <a:srgbClr val="1A3A5C"/>
          </a:solidFill>
          <a:ln w="25400">
            <a:solidFill>
              <a:srgbClr val="F39C12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212080" y="2514600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39C12"/>
                </a:solidFill>
              </a:rPr>
              <a:t>💼  Investiční nabídka</a:t>
            </a:r>
            <a:endParaRPr lang="en-US" sz="1400" dirty="0"/>
          </a:p>
        </p:txBody>
      </p:sp>
      <p:sp>
        <p:nvSpPr>
          <p:cNvPr id="39" name="Shape 37"/>
          <p:cNvSpPr/>
          <p:nvPr/>
        </p:nvSpPr>
        <p:spPr>
          <a:xfrm>
            <a:off x="5349240" y="3017520"/>
            <a:ext cx="3200400" cy="320040"/>
          </a:xfrm>
          <a:prstGeom prst="rect">
            <a:avLst/>
          </a:prstGeom>
          <a:solidFill>
            <a:srgbClr val="213E5C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440680" y="301752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Hledáme: 4 000 000 Kč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5349240" y="3401568"/>
            <a:ext cx="3200400" cy="320040"/>
          </a:xfrm>
          <a:prstGeom prst="rect">
            <a:avLst/>
          </a:prstGeom>
          <a:solidFill>
            <a:srgbClr val="213E5C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440680" y="3401568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Nabídka: equity podíl (20–25 %) nebo podíl ze zisku 30 %</a:t>
            </a:r>
            <a:endParaRPr lang="en-US" sz="1100" dirty="0"/>
          </a:p>
        </p:txBody>
      </p:sp>
      <p:sp>
        <p:nvSpPr>
          <p:cNvPr id="43" name="Shape 41"/>
          <p:cNvSpPr/>
          <p:nvPr/>
        </p:nvSpPr>
        <p:spPr>
          <a:xfrm>
            <a:off x="5349240" y="3785616"/>
            <a:ext cx="3200400" cy="320040"/>
          </a:xfrm>
          <a:prstGeom prst="rect">
            <a:avLst/>
          </a:prstGeom>
          <a:solidFill>
            <a:srgbClr val="213E5C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5440680" y="3785616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Hlasovací práva: zakladatel</a:t>
            </a:r>
            <a:endParaRPr lang="en-US" sz="1100" dirty="0"/>
          </a:p>
        </p:txBody>
      </p:sp>
      <p:sp>
        <p:nvSpPr>
          <p:cNvPr id="45" name="Shape 43"/>
          <p:cNvSpPr/>
          <p:nvPr/>
        </p:nvSpPr>
        <p:spPr>
          <a:xfrm>
            <a:off x="5349240" y="4169664"/>
            <a:ext cx="3200400" cy="320040"/>
          </a:xfrm>
          <a:prstGeom prst="rect">
            <a:avLst/>
          </a:prstGeom>
          <a:solidFill>
            <a:srgbClr val="213E5C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5440680" y="4169664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Cíl návratnosti: 2× za 3 roky</a:t>
            </a:r>
            <a:endParaRPr lang="en-US" sz="1100" dirty="0"/>
          </a:p>
        </p:txBody>
      </p:sp>
      <p:sp>
        <p:nvSpPr>
          <p:cNvPr id="47" name="Shape 45"/>
          <p:cNvSpPr/>
          <p:nvPr/>
        </p:nvSpPr>
        <p:spPr>
          <a:xfrm>
            <a:off x="5349240" y="4553712"/>
            <a:ext cx="3200400" cy="320040"/>
          </a:xfrm>
          <a:prstGeom prst="rect">
            <a:avLst/>
          </a:prstGeom>
          <a:solidFill>
            <a:srgbClr val="213E5C"/>
          </a:solidFill>
          <a:ln w="6350">
            <a:solidFill>
              <a:srgbClr val="2E5F8A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440680" y="4553712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</a:rPr>
              <a:t>Distributor: pojišťovna (partner)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B4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43600" y="-457200"/>
            <a:ext cx="4572000" cy="4572000"/>
          </a:xfrm>
          <a:prstGeom prst="ellipse">
            <a:avLst/>
          </a:prstGeom>
          <a:solidFill>
            <a:srgbClr val="2E86C1">
              <a:alpha val="20000"/>
            </a:srgbClr>
          </a:solidFill>
          <a:ln w="12700">
            <a:solidFill>
              <a:srgbClr val="2E86C1">
                <a:alpha val="2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914400" y="2743200"/>
            <a:ext cx="3657600" cy="3657600"/>
          </a:xfrm>
          <a:prstGeom prst="ellipse">
            <a:avLst/>
          </a:prstGeom>
          <a:solidFill>
            <a:srgbClr val="F39C12">
              <a:alpha val="15000"/>
            </a:srgbClr>
          </a:solidFill>
          <a:ln w="12700">
            <a:solidFill>
              <a:srgbClr val="F39C12">
                <a:alpha val="15000"/>
              </a:srgbClr>
            </a:solidFill>
            <a:prstDash val="solid"/>
          </a:ln>
        </p:spPr>
      </p:sp>
      <p:pic>
        <p:nvPicPr>
          <p:cNvPr id="4" name="Image 0" descr="/home/claude/logo_famnio_transparen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080" y="502920"/>
            <a:ext cx="3291840" cy="9601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14400" y="30632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F39C12"/>
                </a:solidFill>
              </a:rPr>
              <a:t>Pojďme společně změnit to, jak rodiny fungují.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2743200" y="3840480"/>
            <a:ext cx="3657600" cy="45720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743200" y="38404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Kontaktujte nás • famnio.app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914400" y="46634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D8AA8"/>
                </a:solidFill>
              </a:rPr>
              <a:t>© 2026 Famnio  |  Důvěrné – pouze pro investory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Problém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Moderní rodiny žonglují s příliš mnoha nástroji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3931920" cy="146304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417320"/>
            <a:ext cx="64008" cy="146304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5544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📅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234440" y="15544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Roztříštěný kalendář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234440" y="192024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Každý člen rodiny má jiný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kalendrář – chaos je zaručený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754880" y="1417320"/>
            <a:ext cx="3931920" cy="146304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754880" y="1417320"/>
            <a:ext cx="64008" cy="146304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37760" y="15544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🛒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5532120" y="15544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Nákupy bez systému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532120" y="192024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61 % rodin řeší nákupy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a plánování jako největší bolest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3108960"/>
            <a:ext cx="3931920" cy="146304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108960"/>
            <a:ext cx="64008" cy="146304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40080" y="32461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✅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234440" y="324612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Úkoly bez kontroly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234440" y="36118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Domácí povinnosti nemají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jednoduchý systém odměn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754880" y="3108960"/>
            <a:ext cx="3931920" cy="146304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754880" y="3108960"/>
            <a:ext cx="64008" cy="146304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937760" y="32461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🏥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5532120" y="324612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Zdraví bez přehledu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532120" y="36118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Preventivní prohlídky se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7F8C8D"/>
                </a:solidFill>
              </a:rPr>
              <a:t>zapomínají a odkládají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457200" y="4617720"/>
            <a:ext cx="8229600" cy="41148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57200" y="46177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</a:rPr>
              <a:t>📊  Průzkum Famnio (36 respondentů): 61 % označilo nákupy a plánování jako největší každodenní problém v domácnosti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Řešení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Famnio – jeden ekosystém pro celou rodinu i její okolí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74720" y="1188720"/>
            <a:ext cx="2194560" cy="3474720"/>
          </a:xfrm>
          <a:prstGeom prst="roundRect">
            <a:avLst>
              <a:gd name="adj" fmla="val 8333"/>
            </a:avLst>
          </a:prstGeom>
          <a:solidFill>
            <a:srgbClr val="1B4F72"/>
          </a:solidFill>
          <a:ln w="25400">
            <a:solidFill>
              <a:srgbClr val="2E86C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474720" y="2011680"/>
            <a:ext cx="21945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📱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Famnio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474720" y="320040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9CCE3"/>
                </a:solidFill>
              </a:rPr>
              <a:t>Vše pro rodinu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A9CCE3"/>
                </a:solidFill>
              </a:rPr>
              <a:t>na jednom místě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65760" y="1645920"/>
            <a:ext cx="2743200" cy="82296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64592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✅  Úkoly &amp; gamifikace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108960" y="2057400"/>
            <a:ext cx="36576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65760" y="2926080"/>
            <a:ext cx="2743200" cy="82296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292608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🛒  Jídelníček &amp; nákupy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3108960" y="3337560"/>
            <a:ext cx="36576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035040" y="1645920"/>
            <a:ext cx="2743200" cy="82296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035040" y="164592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📅  Plánování &amp; výlety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669280" y="2057400"/>
            <a:ext cx="36576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035040" y="2926080"/>
            <a:ext cx="2743200" cy="82296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035040" y="292608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🏥  Zdraví &amp; prevence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669280" y="3337560"/>
            <a:ext cx="36576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7200" y="46634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7F8C8D"/>
                </a:solidFill>
              </a:rPr>
              <a:t>🛒  Dlouhodobý cíl: napojení na Rohlík &amp; Košík – nákupní seznam rovnou do košíku jedním klepnutím.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Jak to funguje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Inteligentní propojení modulů – příklad z reálného života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371600"/>
            <a:ext cx="1920240" cy="256032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143000" y="1188720"/>
            <a:ext cx="548640" cy="548640"/>
          </a:xfrm>
          <a:prstGeom prst="ellipse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43000" y="11887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1691640"/>
            <a:ext cx="1920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📅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457200" y="2377440"/>
            <a:ext cx="1920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Plánuješ výlet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57200" y="2834640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F8C8D"/>
                </a:solidFill>
              </a:rPr>
              <a:t>Appka vytvoří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7F8C8D"/>
                </a:solidFill>
              </a:rPr>
              <a:t>událost v kalendáři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2377440" y="2651760"/>
            <a:ext cx="22860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606040" y="1371600"/>
            <a:ext cx="1920240" cy="256032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291840" y="1188720"/>
            <a:ext cx="548640" cy="548640"/>
          </a:xfrm>
          <a:prstGeom prst="ellipse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91840" y="11887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2606040" y="1691640"/>
            <a:ext cx="1920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🛒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2606040" y="2377440"/>
            <a:ext cx="1920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Jídelníček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606040" y="2834640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Automatický návrh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jídelníčku na cestu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26280" y="2651760"/>
            <a:ext cx="22860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754880" y="1371600"/>
            <a:ext cx="1920240" cy="256032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40680" y="1188720"/>
            <a:ext cx="548640" cy="548640"/>
          </a:xfrm>
          <a:prstGeom prst="ellipse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440680" y="11887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754880" y="1691640"/>
            <a:ext cx="1920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🧺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4754880" y="2377440"/>
            <a:ext cx="1920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Nákupní seznam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754880" y="2834640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F8C8D"/>
                </a:solidFill>
              </a:rPr>
              <a:t>Generování košíku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7F8C8D"/>
                </a:solidFill>
              </a:rPr>
              <a:t>jedním klepnutím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675120" y="2651760"/>
            <a:ext cx="228600" cy="0"/>
          </a:xfrm>
          <a:prstGeom prst="line">
            <a:avLst/>
          </a:prstGeom>
          <a:noFill/>
          <a:ln w="25400">
            <a:solidFill>
              <a:srgbClr val="F39C1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903720" y="1371600"/>
            <a:ext cx="1920240" cy="256032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589520" y="1188720"/>
            <a:ext cx="548640" cy="548640"/>
          </a:xfrm>
          <a:prstGeom prst="ellipse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589520" y="11887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903720" y="1691640"/>
            <a:ext cx="1920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000000"/>
                </a:solidFill>
              </a:rPr>
              <a:t>✅</a:t>
            </a:r>
            <a:endParaRPr lang="en-US" sz="2600" dirty="0"/>
          </a:p>
        </p:txBody>
      </p:sp>
      <p:sp>
        <p:nvSpPr>
          <p:cNvPr id="29" name="Text 27"/>
          <p:cNvSpPr/>
          <p:nvPr/>
        </p:nvSpPr>
        <p:spPr>
          <a:xfrm>
            <a:off x="6903720" y="2377440"/>
            <a:ext cx="1920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Úkoly rodiny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6903720" y="2834640"/>
            <a:ext cx="1920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Rozdělení příprav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mezi členy rodiny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457200" y="4160520"/>
            <a:ext cx="8229600" cy="777240"/>
          </a:xfrm>
          <a:prstGeom prst="rect">
            <a:avLst/>
          </a:prstGeom>
          <a:solidFill>
            <a:srgbClr val="D5F5E3"/>
          </a:solidFill>
          <a:ln w="12700">
            <a:solidFill>
              <a:srgbClr val="A9DFB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57200" y="416052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E8449"/>
                </a:solidFill>
              </a:rPr>
              <a:t>💡  Stačí jeden nadšenec v rodině – pozve partnera, babičku, kamarády s dětmi.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b="1" dirty="0">
                <a:solidFill>
                  <a:srgbClr val="1E8449"/>
                </a:solidFill>
              </a:rPr>
              <a:t>Jeden uživatel průměrně přivede 2–3 další. Organický růst bez nákladů na akvizici.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Velikost trhu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Rodiny s dětmi – velký a podhodnocený segment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371600"/>
            <a:ext cx="2651760" cy="182880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57200" y="1463040"/>
            <a:ext cx="2651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39C12"/>
                </a:solidFill>
              </a:rPr>
              <a:t>850 000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457200" y="228600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FFFFFF"/>
                </a:solidFill>
              </a:rPr>
              <a:t>rodin s dětmi v ČR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27432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Cílová skupina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337560" y="1371600"/>
            <a:ext cx="2651760" cy="182880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337560" y="1463040"/>
            <a:ext cx="2651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39C12"/>
                </a:solidFill>
              </a:rPr>
              <a:t>2–3×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337560" y="228600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FFFFFF"/>
                </a:solidFill>
              </a:rPr>
              <a:t>průměrný počet pozvaných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37560" y="27432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Virální network effect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217920" y="1371600"/>
            <a:ext cx="2651760" cy="182880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217920" y="1463040"/>
            <a:ext cx="2651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39C12"/>
                </a:solidFill>
              </a:rPr>
              <a:t>2,5 mld.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6217920" y="228600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FFFFFF"/>
                </a:solidFill>
              </a:rPr>
              <a:t>roční potenciál (ČR)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17920" y="27432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9CCE3"/>
                </a:solidFill>
              </a:rPr>
              <a:t>Při 10% penetraci</a:t>
            </a:r>
            <a:endParaRPr lang="en-US" sz="1100" dirty="0"/>
          </a:p>
        </p:txBody>
      </p:sp>
      <p:graphicFrame>
        <p:nvGraphicFramePr>
          <p:cNvPr id="16" name="Chart 0" descr=""/>
          <p:cNvGraphicFramePr/>
          <p:nvPr/>
        </p:nvGraphicFramePr>
        <p:xfrm>
          <a:off x="457200" y="3383280"/>
          <a:ext cx="5029200" cy="15544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17" name="Shape 14"/>
          <p:cNvSpPr/>
          <p:nvPr/>
        </p:nvSpPr>
        <p:spPr>
          <a:xfrm>
            <a:off x="5669280" y="3383280"/>
            <a:ext cx="3017520" cy="155448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669280" y="347472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🌍  Expanze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5852160" y="3931920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7F8C8D"/>
                </a:solidFill>
              </a:rPr>
              <a:t>SK, PL, AT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7F8C8D"/>
                </a:solidFill>
              </a:rPr>
              <a:t>podobný jazykový trh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7F8C8D"/>
                </a:solidFill>
              </a:rPr>
              <a:t>+5M rodin v dosahu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Byznys model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Freemium + B2B partnerství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280160"/>
            <a:ext cx="4023360" cy="347472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280160"/>
            <a:ext cx="4023360" cy="457200"/>
          </a:xfrm>
          <a:prstGeom prst="rect">
            <a:avLst/>
          </a:prstGeom>
          <a:solidFill>
            <a:srgbClr val="2E86C1"/>
          </a:solidFill>
          <a:ln w="12700">
            <a:solidFill>
              <a:srgbClr val="2E86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28016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👨‍👩‍👧  B2C – Předplatné rodin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365760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Základní verze ZDARMA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Premium: 199–299 Kč / měsíc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= 50–75 Kč / člen rodiny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Sdílení i mimo rodinu (přátelé, prarodiče)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1 uživatel = 2–3 noví uživatelé organicky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663440" y="1280160"/>
            <a:ext cx="4023360" cy="347472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663440" y="1280160"/>
            <a:ext cx="4023360" cy="45720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63440" y="128016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🏥  B2B – Pojišťovny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846320" y="1920240"/>
            <a:ext cx="365760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Pojišťovna = distribuční partner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Přivede klientelu → snižuje akvizici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Prevence = nižší náklady pojišťovny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Připomínky prohlídek, očkování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A252F"/>
                </a:solidFill>
              </a:rPr>
              <a:t>Win-win: pojišťovna šetří, rodina má přehled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4663440"/>
            <a:ext cx="8229600" cy="365760"/>
          </a:xfrm>
          <a:prstGeom prst="rect">
            <a:avLst/>
          </a:prstGeom>
          <a:solidFill>
            <a:srgbClr val="F39C12"/>
          </a:solidFill>
          <a:ln w="12700">
            <a:solidFill>
              <a:srgbClr val="F39C1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57200" y="46634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Prevence je levnější než léčba – pojišťovny to vědí a platí za to.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Trakce &amp; validace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Důkaz, že trh existuje a zájem je reálný</a:t>
            </a:r>
            <a:endParaRPr lang="en-US" sz="16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457200" y="1280160"/>
          <a:ext cx="5303520" cy="3200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Text 2"/>
          <p:cNvSpPr/>
          <p:nvPr/>
        </p:nvSpPr>
        <p:spPr>
          <a:xfrm>
            <a:off x="5943600" y="128016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Klíčové milníky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5943600" y="1737360"/>
            <a:ext cx="2926080" cy="594360"/>
          </a:xfrm>
          <a:prstGeom prst="rect">
            <a:avLst/>
          </a:prstGeom>
          <a:solidFill>
            <a:srgbClr val="D5F5E3"/>
          </a:solidFill>
          <a:ln w="12700">
            <a:solidFill>
              <a:srgbClr val="A9DFB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035040" y="173736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📊  36 respondentů v průzkumu trhu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5943600" y="2468880"/>
            <a:ext cx="2926080" cy="594360"/>
          </a:xfrm>
          <a:prstGeom prst="rect">
            <a:avLst/>
          </a:prstGeom>
          <a:solidFill>
            <a:srgbClr val="D5F5E3"/>
          </a:solidFill>
          <a:ln w="12700">
            <a:solidFill>
              <a:srgbClr val="A9DFB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35040" y="246888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🏥  Pojišťovna jako distribuční partner (jednání)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943600" y="3200400"/>
            <a:ext cx="2926080" cy="594360"/>
          </a:xfrm>
          <a:prstGeom prst="rect">
            <a:avLst/>
          </a:prstGeom>
          <a:solidFill>
            <a:srgbClr val="D5F5E3"/>
          </a:solidFill>
          <a:ln w="12700">
            <a:solidFill>
              <a:srgbClr val="A9DF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035040" y="320040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✅  Jasně definované 4 moduly MVP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5943600" y="3931920"/>
            <a:ext cx="2926080" cy="594360"/>
          </a:xfrm>
          <a:prstGeom prst="rect">
            <a:avLst/>
          </a:prstGeom>
          <a:solidFill>
            <a:srgbClr val="D5F5E3"/>
          </a:solidFill>
          <a:ln w="12700">
            <a:solidFill>
              <a:srgbClr val="A9DFB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035040" y="393192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💡  Validovaný problém reálnými daty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4617720"/>
            <a:ext cx="8229600" cy="384048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57200" y="4617720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FFFFFF"/>
                </a:solidFill>
              </a:rPr>
              <a:t>"61 % rodin označilo nákupy a plánování jako největší každodenní problém" – průzkum Famnio, 2026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Konkurence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Famnio vs. existující řešení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280160"/>
            <a:ext cx="2926080" cy="502920"/>
          </a:xfrm>
          <a:prstGeom prst="rect">
            <a:avLst/>
          </a:prstGeom>
          <a:solidFill>
            <a:srgbClr val="1B4F7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57200" y="1280160"/>
            <a:ext cx="2926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Funkce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3383280" y="1280160"/>
            <a:ext cx="1280160" cy="502920"/>
          </a:xfrm>
          <a:prstGeom prst="rect">
            <a:avLst/>
          </a:prstGeom>
          <a:solidFill>
            <a:srgbClr val="1B4F7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383280" y="128016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Google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Family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663440" y="1280160"/>
            <a:ext cx="1280160" cy="502920"/>
          </a:xfrm>
          <a:prstGeom prst="rect">
            <a:avLst/>
          </a:prstGeom>
          <a:solidFill>
            <a:srgbClr val="1B4F7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663440" y="128016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Cozi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943600" y="1280160"/>
            <a:ext cx="1280160" cy="502920"/>
          </a:xfrm>
          <a:prstGeom prst="rect">
            <a:avLst/>
          </a:prstGeom>
          <a:solidFill>
            <a:srgbClr val="1B4F7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943600" y="128016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OurHome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223760" y="1280160"/>
            <a:ext cx="1463040" cy="502920"/>
          </a:xfrm>
          <a:prstGeom prst="rect">
            <a:avLst/>
          </a:prstGeom>
          <a:solidFill>
            <a:srgbClr val="F39C12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23760" y="128016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Famnio ✨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1783080"/>
            <a:ext cx="292608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57200" y="178308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Rodinný kalendář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383280" y="1783080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383280" y="1783080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4663440" y="1783080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663440" y="1783080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5943600" y="1783080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943600" y="1783080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7223760" y="1783080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23760" y="1783080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57200" y="2221992"/>
            <a:ext cx="292608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57200" y="2221992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Úkoly + gamifikace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3383280" y="2221992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383280" y="222199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4663440" y="2221992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663440" y="222199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30" name="Shape 28"/>
          <p:cNvSpPr/>
          <p:nvPr/>
        </p:nvSpPr>
        <p:spPr>
          <a:xfrm>
            <a:off x="5943600" y="2221992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943600" y="222199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7223760" y="2221992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223760" y="2221992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457200" y="2660904"/>
            <a:ext cx="292608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57200" y="2660904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Jídelníček + nákupy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3383280" y="2660904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383280" y="2660904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38" name="Shape 36"/>
          <p:cNvSpPr/>
          <p:nvPr/>
        </p:nvSpPr>
        <p:spPr>
          <a:xfrm>
            <a:off x="4663440" y="2660904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663440" y="2660904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⚠️</a:t>
            </a:r>
            <a:endParaRPr lang="en-US" sz="1400" dirty="0"/>
          </a:p>
        </p:txBody>
      </p:sp>
      <p:sp>
        <p:nvSpPr>
          <p:cNvPr id="40" name="Shape 38"/>
          <p:cNvSpPr/>
          <p:nvPr/>
        </p:nvSpPr>
        <p:spPr>
          <a:xfrm>
            <a:off x="5943600" y="2660904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943600" y="2660904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42" name="Shape 40"/>
          <p:cNvSpPr/>
          <p:nvPr/>
        </p:nvSpPr>
        <p:spPr>
          <a:xfrm>
            <a:off x="7223760" y="2660904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223760" y="2660904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44" name="Shape 42"/>
          <p:cNvSpPr/>
          <p:nvPr/>
        </p:nvSpPr>
        <p:spPr>
          <a:xfrm>
            <a:off x="457200" y="3099816"/>
            <a:ext cx="292608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457200" y="3099816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Plánování výletů (AI)</a:t>
            </a:r>
            <a:endParaRPr lang="en-US" sz="1100" dirty="0"/>
          </a:p>
        </p:txBody>
      </p:sp>
      <p:sp>
        <p:nvSpPr>
          <p:cNvPr id="46" name="Shape 44"/>
          <p:cNvSpPr/>
          <p:nvPr/>
        </p:nvSpPr>
        <p:spPr>
          <a:xfrm>
            <a:off x="3383280" y="3099816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383280" y="3099816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48" name="Shape 46"/>
          <p:cNvSpPr/>
          <p:nvPr/>
        </p:nvSpPr>
        <p:spPr>
          <a:xfrm>
            <a:off x="4663440" y="3099816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663440" y="3099816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50" name="Shape 48"/>
          <p:cNvSpPr/>
          <p:nvPr/>
        </p:nvSpPr>
        <p:spPr>
          <a:xfrm>
            <a:off x="5943600" y="3099816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943600" y="3099816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52" name="Shape 50"/>
          <p:cNvSpPr/>
          <p:nvPr/>
        </p:nvSpPr>
        <p:spPr>
          <a:xfrm>
            <a:off x="7223760" y="3099816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223760" y="3099816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54" name="Shape 52"/>
          <p:cNvSpPr/>
          <p:nvPr/>
        </p:nvSpPr>
        <p:spPr>
          <a:xfrm>
            <a:off x="457200" y="3538728"/>
            <a:ext cx="292608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57200" y="3538728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Zdraví a prevence</a:t>
            </a:r>
            <a:endParaRPr lang="en-US" sz="1100" dirty="0"/>
          </a:p>
        </p:txBody>
      </p:sp>
      <p:sp>
        <p:nvSpPr>
          <p:cNvPr id="56" name="Shape 54"/>
          <p:cNvSpPr/>
          <p:nvPr/>
        </p:nvSpPr>
        <p:spPr>
          <a:xfrm>
            <a:off x="3383280" y="3538728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383280" y="3538728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58" name="Shape 56"/>
          <p:cNvSpPr/>
          <p:nvPr/>
        </p:nvSpPr>
        <p:spPr>
          <a:xfrm>
            <a:off x="4663440" y="3538728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663440" y="3538728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60" name="Shape 58"/>
          <p:cNvSpPr/>
          <p:nvPr/>
        </p:nvSpPr>
        <p:spPr>
          <a:xfrm>
            <a:off x="5943600" y="3538728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943600" y="3538728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62" name="Shape 60"/>
          <p:cNvSpPr/>
          <p:nvPr/>
        </p:nvSpPr>
        <p:spPr>
          <a:xfrm>
            <a:off x="7223760" y="3538728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7223760" y="3538728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64" name="Shape 62"/>
          <p:cNvSpPr/>
          <p:nvPr/>
        </p:nvSpPr>
        <p:spPr>
          <a:xfrm>
            <a:off x="457200" y="3977640"/>
            <a:ext cx="292608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457200" y="397764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Lokální integrace (CZ)</a:t>
            </a:r>
            <a:endParaRPr lang="en-US" sz="1100" dirty="0"/>
          </a:p>
        </p:txBody>
      </p:sp>
      <p:sp>
        <p:nvSpPr>
          <p:cNvPr id="66" name="Shape 64"/>
          <p:cNvSpPr/>
          <p:nvPr/>
        </p:nvSpPr>
        <p:spPr>
          <a:xfrm>
            <a:off x="3383280" y="3977640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383280" y="3977640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68" name="Shape 66"/>
          <p:cNvSpPr/>
          <p:nvPr/>
        </p:nvSpPr>
        <p:spPr>
          <a:xfrm>
            <a:off x="4663440" y="3977640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4663440" y="3977640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70" name="Shape 68"/>
          <p:cNvSpPr/>
          <p:nvPr/>
        </p:nvSpPr>
        <p:spPr>
          <a:xfrm>
            <a:off x="5943600" y="3977640"/>
            <a:ext cx="1280160" cy="438912"/>
          </a:xfrm>
          <a:prstGeom prst="rect">
            <a:avLst/>
          </a:prstGeom>
          <a:solidFill>
            <a:srgbClr val="F2F3F4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5943600" y="3977640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72" name="Shape 70"/>
          <p:cNvSpPr/>
          <p:nvPr/>
        </p:nvSpPr>
        <p:spPr>
          <a:xfrm>
            <a:off x="7223760" y="3977640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7223760" y="3977640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74" name="Shape 72"/>
          <p:cNvSpPr/>
          <p:nvPr/>
        </p:nvSpPr>
        <p:spPr>
          <a:xfrm>
            <a:off x="457200" y="4416552"/>
            <a:ext cx="292608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457200" y="4416552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1A252F"/>
                </a:solidFill>
              </a:rPr>
              <a:t>Pojišťovna jako partner</a:t>
            </a:r>
            <a:endParaRPr lang="en-US" sz="1100" dirty="0"/>
          </a:p>
        </p:txBody>
      </p:sp>
      <p:sp>
        <p:nvSpPr>
          <p:cNvPr id="76" name="Shape 74"/>
          <p:cNvSpPr/>
          <p:nvPr/>
        </p:nvSpPr>
        <p:spPr>
          <a:xfrm>
            <a:off x="3383280" y="4416552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383280" y="441655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78" name="Shape 76"/>
          <p:cNvSpPr/>
          <p:nvPr/>
        </p:nvSpPr>
        <p:spPr>
          <a:xfrm>
            <a:off x="4663440" y="4416552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4663440" y="441655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80" name="Shape 78"/>
          <p:cNvSpPr/>
          <p:nvPr/>
        </p:nvSpPr>
        <p:spPr>
          <a:xfrm>
            <a:off x="5943600" y="4416552"/>
            <a:ext cx="1280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5943600" y="4416552"/>
            <a:ext cx="1280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❌</a:t>
            </a:r>
            <a:endParaRPr lang="en-US" sz="1400" dirty="0"/>
          </a:p>
        </p:txBody>
      </p:sp>
      <p:sp>
        <p:nvSpPr>
          <p:cNvPr id="82" name="Shape 80"/>
          <p:cNvSpPr/>
          <p:nvPr/>
        </p:nvSpPr>
        <p:spPr>
          <a:xfrm>
            <a:off x="7223760" y="4416552"/>
            <a:ext cx="1463040" cy="438912"/>
          </a:xfrm>
          <a:prstGeom prst="rect">
            <a:avLst/>
          </a:prstGeom>
          <a:solidFill>
            <a:srgbClr val="FEF9E7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7223760" y="4416552"/>
            <a:ext cx="1463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A252F"/>
                </a:solidFill>
              </a:rPr>
              <a:t>✅</a:t>
            </a:r>
            <a:endParaRPr lang="en-US" sz="1400" dirty="0"/>
          </a:p>
        </p:txBody>
      </p:sp>
      <p:sp>
        <p:nvSpPr>
          <p:cNvPr id="84" name="Text 82"/>
          <p:cNvSpPr/>
          <p:nvPr/>
        </p:nvSpPr>
        <p:spPr>
          <a:xfrm>
            <a:off x="457200" y="466344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4F72"/>
                </a:solidFill>
              </a:rPr>
              <a:t>Famnio je jediné řešení, které propojuje všechny oblasti a je přizpůsobené českému trhu.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B4F72"/>
                </a:solidFill>
              </a:rPr>
              <a:t>Tým &amp; hledáme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F8C8D"/>
                </a:solidFill>
              </a:rPr>
              <a:t>Zakladatel + plánovaný tým po investici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280160"/>
            <a:ext cx="3931920" cy="228600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554480" y="1417320"/>
            <a:ext cx="1737360" cy="1737360"/>
          </a:xfrm>
          <a:prstGeom prst="ellipse">
            <a:avLst/>
          </a:prstGeom>
          <a:solidFill>
            <a:srgbClr val="2E86C1"/>
          </a:solidFill>
          <a:ln w="38100">
            <a:solidFill>
              <a:srgbClr val="F39C1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554480" y="1463040"/>
            <a:ext cx="17373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00000"/>
                </a:solidFill>
              </a:rPr>
              <a:t>👤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457200" y="3063240"/>
            <a:ext cx="3931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Zakladatel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Famnio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663440" y="1280160"/>
            <a:ext cx="4023360" cy="2286000"/>
          </a:xfrm>
          <a:prstGeom prst="rect">
            <a:avLst/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663440" y="1371600"/>
            <a:ext cx="4023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B4F72"/>
                </a:solidFill>
              </a:rPr>
              <a:t>🔍  Po investici hledáme: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4754880" y="1874520"/>
            <a:ext cx="3840480" cy="338328"/>
          </a:xfrm>
          <a:prstGeom prst="rect">
            <a:avLst/>
          </a:prstGeom>
          <a:solidFill>
            <a:srgbClr val="FFFFFF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0" y="1874520"/>
            <a:ext cx="36576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252F"/>
                </a:solidFill>
              </a:rPr>
              <a:t>👨‍💻  Lead developer (iOS/Android)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754880" y="2276856"/>
            <a:ext cx="3840480" cy="338328"/>
          </a:xfrm>
          <a:prstGeom prst="rect">
            <a:avLst/>
          </a:prstGeom>
          <a:solidFill>
            <a:srgbClr val="FFFFFF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846320" y="2276856"/>
            <a:ext cx="36576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252F"/>
                </a:solidFill>
              </a:rPr>
              <a:t>🎨  UX/UI designer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754880" y="2679192"/>
            <a:ext cx="3840480" cy="338328"/>
          </a:xfrm>
          <a:prstGeom prst="rect">
            <a:avLst/>
          </a:prstGeom>
          <a:solidFill>
            <a:srgbClr val="FFFFFF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46320" y="2679192"/>
            <a:ext cx="36576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252F"/>
                </a:solidFill>
              </a:rPr>
              <a:t>📣  Marketing &amp; growth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754880" y="3081528"/>
            <a:ext cx="3840480" cy="338328"/>
          </a:xfrm>
          <a:prstGeom prst="rect">
            <a:avLst/>
          </a:prstGeom>
          <a:solidFill>
            <a:srgbClr val="FFFFFF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846320" y="3081528"/>
            <a:ext cx="36576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252F"/>
                </a:solidFill>
              </a:rPr>
              <a:t>⚖️   Právní poradce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3749040"/>
            <a:ext cx="8229600" cy="1188720"/>
          </a:xfrm>
          <a:prstGeom prst="rect">
            <a:avLst/>
          </a:prstGeom>
          <a:solidFill>
            <a:srgbClr val="D5F5E3"/>
          </a:solidFill>
          <a:ln w="12700">
            <a:solidFill>
              <a:srgbClr val="A9DFB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7200" y="37947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8449"/>
                </a:solidFill>
              </a:rPr>
              <a:t>🚀  Vize za Famnio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57200" y="416052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1A252F"/>
                </a:solidFill>
              </a:rPr>
              <a:t>Aplikace → Dětské herny pro celou rodinu → Rodinné ubytování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dirty="0">
                <a:solidFill>
                  <a:srgbClr val="1A252F"/>
                </a:solidFill>
              </a:rPr>
              <a:t>Famnio je ekosystém, ne jen appka.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Famnio – Pitch Deck</dc:title>
  <dc:subject>PptxGenJS Presentation</dc:subject>
  <dc:creator>PptxGenJS</dc:creator>
  <cp:lastModifiedBy>PptxGenJS</cp:lastModifiedBy>
  <cp:revision>1</cp:revision>
  <dcterms:created xsi:type="dcterms:W3CDTF">2026-05-03T11:59:56Z</dcterms:created>
  <dcterms:modified xsi:type="dcterms:W3CDTF">2026-05-03T11:59:56Z</dcterms:modified>
</cp:coreProperties>
</file>